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58" r:id="rId7"/>
    <p:sldId id="259" r:id="rId8"/>
    <p:sldId id="260" r:id="rId9"/>
    <p:sldId id="261" r:id="rId10"/>
    <p:sldId id="277" r:id="rId11"/>
    <p:sldId id="267" r:id="rId12"/>
    <p:sldId id="279" r:id="rId13"/>
    <p:sldId id="266" r:id="rId14"/>
    <p:sldId id="269" r:id="rId15"/>
    <p:sldId id="268" r:id="rId16"/>
    <p:sldId id="270" r:id="rId17"/>
    <p:sldId id="263" r:id="rId18"/>
    <p:sldId id="271" r:id="rId19"/>
    <p:sldId id="272" r:id="rId20"/>
    <p:sldId id="265" r:id="rId21"/>
    <p:sldId id="274" r:id="rId22"/>
    <p:sldId id="275" r:id="rId23"/>
    <p:sldId id="273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5161" autoAdjust="0"/>
  </p:normalViewPr>
  <p:slideViewPr>
    <p:cSldViewPr snapToGrid="0" showGuides="1">
      <p:cViewPr varScale="1">
        <p:scale>
          <a:sx n="73" d="100"/>
          <a:sy n="73" d="100"/>
        </p:scale>
        <p:origin x="101" y="7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013455"/>
            <a:ext cx="7547657" cy="2028101"/>
          </a:xfrm>
        </p:spPr>
        <p:txBody>
          <a:bodyPr/>
          <a:lstStyle/>
          <a:p>
            <a:r>
              <a:rPr lang="en-US"/>
              <a:t>July </a:t>
            </a:r>
            <a:r>
              <a:rPr lang="en-US" dirty="0"/>
              <a:t>2026</a:t>
            </a:r>
          </a:p>
          <a:p>
            <a:endParaRPr lang="en-US" dirty="0"/>
          </a:p>
          <a:p>
            <a:r>
              <a:rPr lang="en-US" dirty="0"/>
              <a:t>Kay </a:t>
            </a:r>
            <a:r>
              <a:rPr lang="en-US" dirty="0" err="1"/>
              <a:t>Kasemir</a:t>
            </a:r>
            <a:r>
              <a:rPr lang="en-US" dirty="0"/>
              <a:t>, Klemen Vodopivec</a:t>
            </a:r>
            <a:br>
              <a:rPr lang="en-US" dirty="0"/>
            </a:br>
            <a:r>
              <a:rPr lang="en-US" dirty="0"/>
              <a:t>based on presentations by Mark Rivers, APS, U. Chicago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C77-658A-8A46-A21F-BA83692A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NDPluginStdArrays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3D62-1C0F-974A-B043-21EDD505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2030"/>
            <a:ext cx="11430000" cy="5475248"/>
          </a:xfrm>
        </p:spPr>
        <p:txBody>
          <a:bodyPr/>
          <a:lstStyle/>
          <a:p>
            <a:r>
              <a:rPr lang="en-US" sz="2400" dirty="0"/>
              <a:t>Serves image as Channel Access waveform</a:t>
            </a:r>
          </a:p>
          <a:p>
            <a:r>
              <a:rPr lang="en-US" sz="2400" dirty="0"/>
              <a:t>On Detector,</a:t>
            </a:r>
            <a:br>
              <a:rPr lang="en-US" sz="2400" dirty="0"/>
            </a:br>
            <a:r>
              <a:rPr lang="en-US" sz="2400" dirty="0"/>
              <a:t>Plugins, All,</a:t>
            </a:r>
            <a:br>
              <a:rPr lang="en-US" sz="2400" dirty="0"/>
            </a:br>
            <a:r>
              <a:rPr lang="en-US" sz="2400" dirty="0"/>
              <a:t>find </a:t>
            </a:r>
            <a:r>
              <a:rPr lang="en-US" sz="2400" dirty="0" err="1"/>
              <a:t>NDPluginStdArrays</a:t>
            </a:r>
            <a:endParaRPr lang="en-US" sz="2400" dirty="0"/>
          </a:p>
          <a:p>
            <a:pPr lvl="1"/>
            <a:r>
              <a:rPr lang="en-US" sz="2000" dirty="0"/>
              <a:t>Port = “SIM1”</a:t>
            </a:r>
          </a:p>
          <a:p>
            <a:pPr lvl="1"/>
            <a:r>
              <a:rPr lang="en-US" sz="2000" dirty="0"/>
              <a:t>Enable</a:t>
            </a:r>
          </a:p>
          <a:p>
            <a:pPr marL="398463" lvl="1" indent="0">
              <a:buNone/>
            </a:pPr>
            <a:endParaRPr lang="en-US" sz="2000" dirty="0"/>
          </a:p>
          <a:p>
            <a:r>
              <a:rPr lang="en-US" sz="2400" dirty="0"/>
              <a:t>0_AreaDetectorDemo.bob</a:t>
            </a:r>
            <a:br>
              <a:rPr lang="en-US" sz="2400" dirty="0"/>
            </a:br>
            <a:r>
              <a:rPr lang="en-US" sz="2400" dirty="0"/>
              <a:t>shows image</a:t>
            </a:r>
          </a:p>
          <a:p>
            <a:pPr lvl="1"/>
            <a:r>
              <a:rPr lang="en-US" sz="2000" dirty="0"/>
              <a:t>PV: 13SIM1:image1:ArrayData</a:t>
            </a:r>
          </a:p>
          <a:p>
            <a:pPr lvl="1"/>
            <a:r>
              <a:rPr lang="en-US" sz="2000" dirty="0"/>
              <a:t>Data Width x Height: 1024 x 1024</a:t>
            </a:r>
          </a:p>
          <a:p>
            <a:pPr lvl="1"/>
            <a:r>
              <a:rPr lang="en-US" sz="2000" dirty="0"/>
              <a:t>Color Mode: TYPE_MONO</a:t>
            </a:r>
          </a:p>
          <a:p>
            <a:pPr lvl="1"/>
            <a:r>
              <a:rPr lang="en-US" sz="2000" dirty="0"/>
              <a:t>[x] Unsigned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64BF-E09C-CA42-9C62-1F926CAC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56" y="1748447"/>
            <a:ext cx="7564244" cy="77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6664E-0DF5-C644-9A3D-E6AC8CB0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00" y="2843114"/>
            <a:ext cx="4545727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575"/>
            <a:ext cx="11430000" cy="4474879"/>
          </a:xfrm>
        </p:spPr>
        <p:txBody>
          <a:bodyPr/>
          <a:lstStyle/>
          <a:p>
            <a:r>
              <a:rPr lang="en-US" dirty="0"/>
              <a:t>Adds rectangles, text etc. to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NDPluginOverlay</a:t>
            </a:r>
            <a:r>
              <a:rPr lang="en-US" dirty="0"/>
              <a:t> “OVER1”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NDPluginStdArrays’s</a:t>
            </a:r>
            <a:r>
              <a:rPr lang="en-US" dirty="0"/>
              <a:t> Port to “OVER1”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Press “More”, select first of the “Individual Overlays”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AB2D2-8303-E446-9DAE-13AB3396C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81"/>
          <a:stretch/>
        </p:blipFill>
        <p:spPr>
          <a:xfrm>
            <a:off x="1219386" y="2980840"/>
            <a:ext cx="10972614" cy="1079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60E2B-439D-734B-9B9F-D02CEB68B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28"/>
          <a:stretch/>
        </p:blipFill>
        <p:spPr>
          <a:xfrm>
            <a:off x="1219386" y="4223695"/>
            <a:ext cx="10972614" cy="4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2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r>
              <a:rPr lang="en-US" dirty="0"/>
              <a:t>.. Overlay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92459"/>
            <a:ext cx="11430000" cy="63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Configure as shown:</a:t>
            </a:r>
          </a:p>
          <a:p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58B62-3483-D144-B76A-B1F91C66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079"/>
            <a:ext cx="12192000" cy="47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F5F655-4C00-B541-9364-F1305E4D299A}"/>
              </a:ext>
            </a:extLst>
          </p:cNvPr>
          <p:cNvSpPr txBox="1"/>
          <p:nvPr/>
        </p:nvSpPr>
        <p:spPr>
          <a:xfrm>
            <a:off x="7582829" y="4170556"/>
            <a:ext cx="284244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OVER1 offers 8 overlays: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Rectangle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Text “Hello”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908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Computes min, max intensity etc.</a:t>
            </a:r>
          </a:p>
          <a:p>
            <a:r>
              <a:rPr lang="en-US" dirty="0"/>
              <a:t>Computes profiles</a:t>
            </a:r>
          </a:p>
          <a:p>
            <a:r>
              <a:rPr lang="en-US" dirty="0"/>
              <a:t>Advanced image statistics</a:t>
            </a:r>
          </a:p>
          <a:p>
            <a:pPr lvl="1"/>
            <a:r>
              <a:rPr lang="en-US" dirty="0"/>
              <a:t>Excess Kurtosis (flatness)</a:t>
            </a:r>
          </a:p>
          <a:p>
            <a:pPr lvl="1"/>
            <a:r>
              <a:rPr lang="en-US" dirty="0"/>
              <a:t>Skewness (symmetry)</a:t>
            </a:r>
          </a:p>
          <a:p>
            <a:pPr lvl="1"/>
            <a:r>
              <a:rPr lang="en-US" dirty="0"/>
              <a:t>Centroid &amp; sigma</a:t>
            </a:r>
          </a:p>
          <a:p>
            <a:r>
              <a:rPr lang="en-US" dirty="0"/>
              <a:t>On Detector, Plugins, All,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NDPluginStats</a:t>
            </a:r>
            <a:r>
              <a:rPr lang="en-US" dirty="0"/>
              <a:t> “STATS1”,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Note how the Statistics show</a:t>
            </a:r>
            <a:br>
              <a:rPr lang="en-US" dirty="0"/>
            </a:br>
            <a:r>
              <a:rPr lang="en-US" dirty="0" err="1"/>
              <a:t>min..max</a:t>
            </a:r>
            <a:r>
              <a:rPr lang="en-US" dirty="0"/>
              <a:t> of 0..255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854F-C2B7-C44B-BF07-EF0F1C88C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329" y="544068"/>
            <a:ext cx="4630616" cy="346327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5D2B3B-922B-DA44-B33D-50D629C1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486" y="4277086"/>
            <a:ext cx="4203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NDPluginROI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Performs Region-Of-Interest calculations</a:t>
            </a:r>
          </a:p>
          <a:p>
            <a:pPr lvl="1"/>
            <a:r>
              <a:rPr lang="en-US" dirty="0"/>
              <a:t>Selects part of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NDPluginROI</a:t>
            </a:r>
            <a:r>
              <a:rPr lang="en-US" dirty="0"/>
              <a:t> “ROI1”,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Set X and Y ROI size to 10, so ROI is small 10x10 corner of image</a:t>
            </a:r>
          </a:p>
          <a:p>
            <a:pPr lvl="1"/>
            <a:endParaRPr lang="en-US" dirty="0"/>
          </a:p>
          <a:p>
            <a:r>
              <a:rPr lang="en-US" dirty="0"/>
              <a:t>Back in STAT1, change port from “SIM1” to “ROI1”</a:t>
            </a:r>
          </a:p>
          <a:p>
            <a:pPr lvl="1"/>
            <a:r>
              <a:rPr lang="en-US" dirty="0"/>
              <a:t>Note how the Statistics show a varying </a:t>
            </a:r>
            <a:r>
              <a:rPr lang="en-US" dirty="0" err="1"/>
              <a:t>min..max</a:t>
            </a:r>
            <a:r>
              <a:rPr lang="en-US" dirty="0"/>
              <a:t> as the image data rolls through that ROI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4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5A47435-B27A-CA43-8B3A-5456FF35C353}"/>
              </a:ext>
            </a:extLst>
          </p:cNvPr>
          <p:cNvSpPr/>
          <p:nvPr/>
        </p:nvSpPr>
        <p:spPr>
          <a:xfrm>
            <a:off x="4718327" y="3049580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A7FFA4-A79B-384B-8B4E-1B2A35C53E6A}"/>
              </a:ext>
            </a:extLst>
          </p:cNvPr>
          <p:cNvSpPr/>
          <p:nvPr/>
        </p:nvSpPr>
        <p:spPr>
          <a:xfrm>
            <a:off x="4718327" y="4067942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ROI1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B7C4B2C-DC42-DD4E-82CE-68C53268F425}"/>
              </a:ext>
            </a:extLst>
          </p:cNvPr>
          <p:cNvCxnSpPr>
            <a:cxnSpLocks/>
          </p:cNvCxnSpPr>
          <p:nvPr/>
        </p:nvCxnSpPr>
        <p:spPr>
          <a:xfrm flipV="1">
            <a:off x="5387400" y="3726311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17">
            <a:extLst>
              <a:ext uri="{FF2B5EF4-FFF2-40B4-BE49-F238E27FC236}">
                <a16:creationId xmlns:a16="http://schemas.microsoft.com/office/drawing/2014/main" id="{3D0D815E-9714-CC48-92E5-8E6E31D0EAE1}"/>
              </a:ext>
            </a:extLst>
          </p:cNvPr>
          <p:cNvCxnSpPr>
            <a:cxnSpLocks/>
            <a:stCxn id="4" idx="3"/>
            <a:endCxn id="16" idx="2"/>
          </p:cNvCxnSpPr>
          <p:nvPr/>
        </p:nvCxnSpPr>
        <p:spPr>
          <a:xfrm flipV="1">
            <a:off x="4505093" y="4744673"/>
            <a:ext cx="882307" cy="720404"/>
          </a:xfrm>
          <a:prstGeom prst="bentConnector2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1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0A4C-FDE9-8A40-AC40-20232A3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0185-FBAE-2D45-80AA-9D42FE42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1961"/>
            <a:ext cx="11430000" cy="4229552"/>
          </a:xfrm>
        </p:spPr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Background subtraction, clipping, recursive averaging over N images, ..</a:t>
            </a:r>
          </a:p>
          <a:p>
            <a:r>
              <a:rPr lang="en-US" dirty="0"/>
              <a:t>Saving images in various formats</a:t>
            </a:r>
          </a:p>
          <a:p>
            <a:pPr lvl="1"/>
            <a:r>
              <a:rPr lang="en-US" dirty="0"/>
              <a:t>Adding data from PVs as “Attributes”</a:t>
            </a:r>
          </a:p>
          <a:p>
            <a:pPr lvl="1"/>
            <a:r>
              <a:rPr lang="en-US" dirty="0"/>
              <a:t>PNG, JPEG, TIFF</a:t>
            </a:r>
            <a:r>
              <a:rPr lang="en-US"/>
              <a:t>, HDF5, …</a:t>
            </a:r>
            <a:endParaRPr lang="en-US" dirty="0"/>
          </a:p>
          <a:p>
            <a:r>
              <a:rPr lang="en-US" dirty="0"/>
              <a:t>Serving </a:t>
            </a:r>
            <a:r>
              <a:rPr lang="en-US" dirty="0" err="1"/>
              <a:t>NDArray</a:t>
            </a:r>
            <a:r>
              <a:rPr lang="en-US" dirty="0"/>
              <a:t> via PVA</a:t>
            </a:r>
          </a:p>
          <a:p>
            <a:pPr lvl="1"/>
            <a:r>
              <a:rPr lang="en-US" dirty="0"/>
              <a:t>For displays: No need to configure size, data type, …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ADPvAccess</a:t>
            </a:r>
            <a:r>
              <a:rPr lang="en-US" dirty="0"/>
              <a:t> Driver: Process data on different hosts</a:t>
            </a:r>
          </a:p>
        </p:txBody>
      </p:sp>
    </p:spTree>
    <p:extLst>
      <p:ext uri="{BB962C8B-B14F-4D97-AF65-F5344CB8AC3E}">
        <p14:creationId xmlns:p14="http://schemas.microsoft.com/office/powerpoint/2010/main" val="175381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9D3C-DB28-C340-B8CF-D2AD7229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1300"/>
            <a:ext cx="11430000" cy="5557292"/>
          </a:xfrm>
        </p:spPr>
        <p:txBody>
          <a:bodyPr/>
          <a:lstStyle/>
          <a:p>
            <a:r>
              <a:rPr lang="en-US" dirty="0"/>
              <a:t>In Plugins, “PVA1”</a:t>
            </a:r>
          </a:p>
          <a:p>
            <a:pPr lvl="1"/>
            <a:r>
              <a:rPr lang="en-US" dirty="0"/>
              <a:t>Set its Port to “SIM1” or “OVER1”, Enable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PVAccess</a:t>
            </a:r>
            <a:r>
              <a:rPr lang="en-US" dirty="0"/>
              <a:t> Tests</a:t>
            </a:r>
          </a:p>
          <a:p>
            <a:pPr lvl="1"/>
            <a:r>
              <a:rPr lang="en-US" dirty="0" err="1"/>
              <a:t>pvlist</a:t>
            </a:r>
            <a:endParaRPr lang="en-US" dirty="0"/>
          </a:p>
          <a:p>
            <a:pPr lvl="1"/>
            <a:r>
              <a:rPr lang="en-US" dirty="0" err="1"/>
              <a:t>pvinfo</a:t>
            </a:r>
            <a:r>
              <a:rPr lang="en-US" dirty="0"/>
              <a:t> 13SIM1:Pva1:Image</a:t>
            </a:r>
          </a:p>
          <a:p>
            <a:pPr lvl="1"/>
            <a:r>
              <a:rPr lang="en-US" dirty="0" err="1"/>
              <a:t>pvget</a:t>
            </a:r>
            <a:r>
              <a:rPr lang="en-US" dirty="0"/>
              <a:t> -r 'field(dimension)' 13SIM1:Pva1:Image</a:t>
            </a:r>
          </a:p>
          <a:p>
            <a:pPr lvl="1"/>
            <a:endParaRPr lang="en-US" dirty="0"/>
          </a:p>
          <a:p>
            <a:r>
              <a:rPr lang="en-US" dirty="0"/>
              <a:t>In Display (</a:t>
            </a:r>
            <a:r>
              <a:rPr lang="en-US"/>
              <a:t>0_AreaDetectorDemoPVA.bob)</a:t>
            </a:r>
            <a:endParaRPr lang="en-US" dirty="0"/>
          </a:p>
          <a:p>
            <a:pPr lvl="1"/>
            <a:r>
              <a:rPr lang="en-US" dirty="0"/>
              <a:t>Use “Image” widget</a:t>
            </a:r>
          </a:p>
          <a:p>
            <a:pPr lvl="1"/>
            <a:r>
              <a:rPr lang="en-US" dirty="0"/>
              <a:t>Set PV</a:t>
            </a:r>
          </a:p>
          <a:p>
            <a:pPr lvl="1"/>
            <a:r>
              <a:rPr lang="en-US" dirty="0"/>
              <a:t>No need to configure data size, data type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3C062-9D5E-C642-9B89-9E373D3B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105759"/>
            <a:ext cx="10289894" cy="575224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B308C0D-4D04-0E45-82D1-DD332EDDAD2C}"/>
              </a:ext>
            </a:extLst>
          </p:cNvPr>
          <p:cNvSpPr/>
          <p:nvPr/>
        </p:nvSpPr>
        <p:spPr>
          <a:xfrm>
            <a:off x="2754775" y="5474825"/>
            <a:ext cx="2268637" cy="1383175"/>
          </a:xfrm>
          <a:prstGeom prst="wedgeRoundRectCallout">
            <a:avLst>
              <a:gd name="adj1" fmla="val 101156"/>
              <a:gd name="adj2" fmla="val -22773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 adapts when image size and data type change</a:t>
            </a:r>
          </a:p>
        </p:txBody>
      </p:sp>
    </p:spTree>
    <p:extLst>
      <p:ext uri="{BB962C8B-B14F-4D97-AF65-F5344CB8AC3E}">
        <p14:creationId xmlns:p14="http://schemas.microsoft.com/office/powerpoint/2010/main" val="31813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EEEC-CD51-4549-B4BA-70E8A0ED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FD4D-4EAF-5747-8E2C-9375E48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8302"/>
            <a:ext cx="8541410" cy="5470188"/>
          </a:xfrm>
        </p:spPr>
        <p:txBody>
          <a:bodyPr/>
          <a:lstStyle/>
          <a:p>
            <a:r>
              <a:rPr lang="en-US" dirty="0"/>
              <a:t>EPICS framework for image manipulation</a:t>
            </a:r>
          </a:p>
          <a:p>
            <a:r>
              <a:rPr lang="en-US" dirty="0"/>
              <a:t>“Cameras”</a:t>
            </a:r>
          </a:p>
          <a:p>
            <a:pPr lvl="1"/>
            <a:r>
              <a:rPr lang="en-US" dirty="0"/>
              <a:t>Basic Web Cam</a:t>
            </a:r>
          </a:p>
          <a:p>
            <a:pPr lvl="1"/>
            <a:r>
              <a:rPr lang="en-US" dirty="0"/>
              <a:t>$$$ high speed, high res.</a:t>
            </a:r>
          </a:p>
          <a:p>
            <a:pPr lvl="1"/>
            <a:r>
              <a:rPr lang="en-US" dirty="0"/>
              <a:t>Neutron, X-Ray detectors </a:t>
            </a:r>
          </a:p>
          <a:p>
            <a:r>
              <a:rPr lang="en-US" dirty="0"/>
              <a:t>“Plugins”</a:t>
            </a:r>
          </a:p>
          <a:p>
            <a:pPr lvl="1"/>
            <a:r>
              <a:rPr lang="en-US" dirty="0"/>
              <a:t>ROI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 err="1"/>
              <a:t>ColorConvert</a:t>
            </a:r>
            <a:endParaRPr lang="en-US" dirty="0"/>
          </a:p>
          <a:p>
            <a:pPr marL="398463" lvl="1" indent="0">
              <a:buNone/>
            </a:pPr>
            <a:r>
              <a:rPr lang="en-US" dirty="0"/>
              <a:t>Could add your 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ED702-2C06-0645-B110-C9BA477A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148" y="419510"/>
            <a:ext cx="3541290" cy="263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CF9D4-7B4A-DE43-B248-9B1276FF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98552"/>
            <a:ext cx="7493580" cy="3559447"/>
          </a:xfrm>
          <a:prstGeom prst="rect">
            <a:avLst/>
          </a:prstGeom>
        </p:spPr>
      </p:pic>
      <p:pic>
        <p:nvPicPr>
          <p:cNvPr id="8" name="Picture 7" descr="CG-1D First Scan.png">
            <a:extLst>
              <a:ext uri="{FF2B5EF4-FFF2-40B4-BE49-F238E27FC236}">
                <a16:creationId xmlns:a16="http://schemas.microsoft.com/office/drawing/2014/main" id="{57B001A4-860A-B046-AB22-B2FFA8A59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890" y="1523587"/>
            <a:ext cx="3242372" cy="39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2F35-559F-F14E-BB31-DF305EEF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EEA4-7576-0B42-8060-8E032A27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1" y="1443018"/>
            <a:ext cx="4391288" cy="23529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Ecosystem for handling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Detectors</a:t>
            </a:r>
          </a:p>
          <a:p>
            <a:r>
              <a:rPr lang="en-US" dirty="0"/>
              <a:t>“Images” in EPICS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2514B-D7AB-6A4D-A2D1-8AAA4194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606" y="214057"/>
            <a:ext cx="6668394" cy="378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A2558-E06F-4F49-B6C4-D29A2908A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22" y="3996489"/>
            <a:ext cx="8852992" cy="2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0B6E-63A1-A946-A008-E22A365F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1FE3-7E79-7B46-A516-26724F34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5844"/>
            <a:ext cx="11430000" cy="4795024"/>
          </a:xfrm>
        </p:spPr>
        <p:txBody>
          <a:bodyPr/>
          <a:lstStyle/>
          <a:p>
            <a:r>
              <a:rPr lang="en-US" dirty="0"/>
              <a:t>Maybe the largest shared EPICS Application</a:t>
            </a:r>
          </a:p>
          <a:p>
            <a:r>
              <a:rPr lang="en-US" dirty="0"/>
              <a:t>PVs for image settings, shutter, exposure, …</a:t>
            </a:r>
          </a:p>
          <a:p>
            <a:pPr lvl="1"/>
            <a:r>
              <a:rPr lang="en-US" dirty="0"/>
              <a:t>“Simulated” area detector IOC has 6000 records</a:t>
            </a:r>
          </a:p>
          <a:p>
            <a:r>
              <a:rPr lang="en-US" dirty="0"/>
              <a:t>N-D data</a:t>
            </a:r>
          </a:p>
          <a:p>
            <a:pPr lvl="1"/>
            <a:r>
              <a:rPr lang="en-US" dirty="0"/>
              <a:t>1D: time series data</a:t>
            </a:r>
          </a:p>
          <a:p>
            <a:pPr lvl="1"/>
            <a:r>
              <a:rPr lang="en-US" dirty="0"/>
              <a:t>2D: images (most common)</a:t>
            </a:r>
          </a:p>
          <a:p>
            <a:pPr lvl="1"/>
            <a:r>
              <a:rPr lang="en-US" dirty="0"/>
              <a:t>Up to 10D</a:t>
            </a:r>
          </a:p>
          <a:p>
            <a:pPr lvl="1"/>
            <a:r>
              <a:rPr lang="en-US" dirty="0"/>
              <a:t>Custom metadata</a:t>
            </a:r>
          </a:p>
          <a:p>
            <a:r>
              <a:rPr lang="en-US" dirty="0"/>
              <a:t>Supports &gt;500 frame/second detectors</a:t>
            </a:r>
          </a:p>
        </p:txBody>
      </p:sp>
    </p:spTree>
    <p:extLst>
      <p:ext uri="{BB962C8B-B14F-4D97-AF65-F5344CB8AC3E}">
        <p14:creationId xmlns:p14="http://schemas.microsoft.com/office/powerpoint/2010/main" val="89679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B109-7565-9646-9458-036D0D9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2713-C131-5A4A-85BD-F7764CD6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385" y="2029522"/>
            <a:ext cx="6378497" cy="3404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will only scratch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EPICS web site has several days of training material if you are serious about using the A.D.</a:t>
            </a:r>
          </a:p>
        </p:txBody>
      </p:sp>
    </p:spTree>
    <p:extLst>
      <p:ext uri="{BB962C8B-B14F-4D97-AF65-F5344CB8AC3E}">
        <p14:creationId xmlns:p14="http://schemas.microsoft.com/office/powerpoint/2010/main" val="30867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6ED5-DBA6-3743-9D1D-C1F0CBC8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817E-EA9A-AC44-9F4E-313CA950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1" y="981308"/>
            <a:ext cx="5969624" cy="5452946"/>
          </a:xfrm>
        </p:spPr>
        <p:txBody>
          <a:bodyPr/>
          <a:lstStyle/>
          <a:p>
            <a:r>
              <a:rPr lang="en-US" dirty="0" err="1"/>
              <a:t>NDArray</a:t>
            </a:r>
            <a:endParaRPr lang="en-US" dirty="0"/>
          </a:p>
          <a:p>
            <a:pPr lvl="1"/>
            <a:r>
              <a:rPr lang="en-US" dirty="0"/>
              <a:t>Structure holding data</a:t>
            </a:r>
          </a:p>
          <a:p>
            <a:pPr lvl="1"/>
            <a:r>
              <a:rPr lang="en-US" dirty="0"/>
              <a:t>N-dimensional array</a:t>
            </a:r>
          </a:p>
          <a:p>
            <a:pPr lvl="2"/>
            <a:r>
              <a:rPr lang="en-US" dirty="0"/>
              <a:t>N=2 for basic greyscale image</a:t>
            </a:r>
          </a:p>
          <a:p>
            <a:pPr lvl="2"/>
            <a:r>
              <a:rPr lang="en-US" dirty="0"/>
              <a:t>N&gt;2 for color, detector with “depth”</a:t>
            </a:r>
          </a:p>
          <a:p>
            <a:r>
              <a:rPr lang="en-US" dirty="0" err="1"/>
              <a:t>NDAttribute</a:t>
            </a:r>
            <a:endParaRPr lang="en-US" dirty="0"/>
          </a:p>
          <a:p>
            <a:pPr lvl="1"/>
            <a:r>
              <a:rPr lang="en-US" dirty="0"/>
              <a:t>Metadata attached to </a:t>
            </a:r>
            <a:r>
              <a:rPr lang="en-US" dirty="0" err="1"/>
              <a:t>NDArray</a:t>
            </a:r>
            <a:endParaRPr lang="en-US" dirty="0"/>
          </a:p>
          <a:p>
            <a:pPr lvl="2"/>
            <a:r>
              <a:rPr lang="en-US" dirty="0"/>
              <a:t>Motor position, temperature, shutter,…</a:t>
            </a:r>
          </a:p>
          <a:p>
            <a:pPr lvl="1"/>
            <a:r>
              <a:rPr lang="en-US" dirty="0"/>
              <a:t>Added by driver, from PVs, Plugins…</a:t>
            </a:r>
          </a:p>
          <a:p>
            <a:r>
              <a:rPr lang="en-US" dirty="0" err="1"/>
              <a:t>NDArrayPool</a:t>
            </a:r>
            <a:endParaRPr lang="en-US" dirty="0"/>
          </a:p>
          <a:p>
            <a:pPr lvl="1"/>
            <a:r>
              <a:rPr lang="en-US" dirty="0"/>
              <a:t>Pool of </a:t>
            </a:r>
            <a:r>
              <a:rPr lang="en-US" dirty="0" err="1"/>
              <a:t>NDArrays</a:t>
            </a:r>
            <a:r>
              <a:rPr lang="en-US" dirty="0"/>
              <a:t> to reduce memory allocation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D952D-0C9C-5E40-8BCC-3461700CDFC0}"/>
              </a:ext>
            </a:extLst>
          </p:cNvPr>
          <p:cNvSpPr txBox="1">
            <a:spLocks/>
          </p:cNvSpPr>
          <p:nvPr/>
        </p:nvSpPr>
        <p:spPr bwMode="auto">
          <a:xfrm>
            <a:off x="429767" y="981308"/>
            <a:ext cx="5666233" cy="5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Driver</a:t>
            </a:r>
          </a:p>
          <a:p>
            <a:pPr lvl="1"/>
            <a:r>
              <a:rPr lang="en-US" dirty="0"/>
              <a:t>Interface to camera</a:t>
            </a:r>
          </a:p>
          <a:p>
            <a:pPr lvl="1"/>
            <a:r>
              <a:rPr lang="en-US" dirty="0"/>
              <a:t>Vendor libraries, custom protocols</a:t>
            </a:r>
          </a:p>
          <a:p>
            <a:pPr lvl="1"/>
            <a:r>
              <a:rPr lang="en-US" dirty="0"/>
              <a:t>Creates </a:t>
            </a:r>
            <a:r>
              <a:rPr lang="en-US" dirty="0" err="1"/>
              <a:t>NDArray</a:t>
            </a:r>
            <a:endParaRPr lang="en-US" dirty="0"/>
          </a:p>
          <a:p>
            <a:r>
              <a:rPr lang="en-US"/>
              <a:t>Plugin</a:t>
            </a:r>
            <a:endParaRPr lang="en-US" dirty="0"/>
          </a:p>
          <a:p>
            <a:pPr lvl="1"/>
            <a:r>
              <a:rPr lang="en-US" dirty="0"/>
              <a:t>Manipulates </a:t>
            </a:r>
            <a:r>
              <a:rPr lang="en-US" dirty="0" err="1"/>
              <a:t>NDArray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May change data</a:t>
            </a:r>
          </a:p>
          <a:p>
            <a:pPr lvl="1"/>
            <a:r>
              <a:rPr lang="en-US" dirty="0"/>
              <a:t>May send data to other plugins</a:t>
            </a:r>
          </a:p>
          <a:p>
            <a:pPr lvl="2"/>
            <a:r>
              <a:rPr lang="en-US" dirty="0"/>
              <a:t>No-copy if not changed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D884-1F7C-8342-B249-F127E48B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</a:t>
            </a:r>
            <a:r>
              <a:rPr lang="en-US" dirty="0" err="1"/>
              <a:t>AreaDetector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3F51-05B0-F242-BA77-A863EE2B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04" y="974494"/>
            <a:ext cx="8589153" cy="58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6BD2-8AA2-3C4C-AC8E-241BEA6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plugins mechanism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FBE250-1E21-A240-ABC9-524BE2AA9755}"/>
              </a:ext>
            </a:extLst>
          </p:cNvPr>
          <p:cNvSpPr/>
          <p:nvPr/>
        </p:nvSpPr>
        <p:spPr>
          <a:xfrm>
            <a:off x="429767" y="3133396"/>
            <a:ext cx="1365611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Camera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9B5231-6BF2-0C48-892E-995148016618}"/>
              </a:ext>
            </a:extLst>
          </p:cNvPr>
          <p:cNvSpPr/>
          <p:nvPr/>
        </p:nvSpPr>
        <p:spPr>
          <a:xfrm>
            <a:off x="2024711" y="3133396"/>
            <a:ext cx="1601358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Transform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(rot90)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596F9-8CF4-1B4D-9BAC-61DF8AB94556}"/>
              </a:ext>
            </a:extLst>
          </p:cNvPr>
          <p:cNvSpPr/>
          <p:nvPr/>
        </p:nvSpPr>
        <p:spPr>
          <a:xfrm>
            <a:off x="4026932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Scatter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B129E8-00C3-5D43-86E8-7E08C43E2F33}"/>
              </a:ext>
            </a:extLst>
          </p:cNvPr>
          <p:cNvSpPr/>
          <p:nvPr/>
        </p:nvSpPr>
        <p:spPr>
          <a:xfrm>
            <a:off x="5857623" y="1416848"/>
            <a:ext cx="982717" cy="59120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9B1B85-1DB7-4940-9B99-89F5596B5733}"/>
              </a:ext>
            </a:extLst>
          </p:cNvPr>
          <p:cNvSpPr/>
          <p:nvPr/>
        </p:nvSpPr>
        <p:spPr>
          <a:xfrm>
            <a:off x="5857622" y="3133396"/>
            <a:ext cx="982717" cy="59120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072F0-88B0-2446-907B-B227EF375A6C}"/>
              </a:ext>
            </a:extLst>
          </p:cNvPr>
          <p:cNvSpPr/>
          <p:nvPr/>
        </p:nvSpPr>
        <p:spPr>
          <a:xfrm>
            <a:off x="7245724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Gather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34ECA7-FFA6-C84E-AED5-E7EE1705EE4E}"/>
              </a:ext>
            </a:extLst>
          </p:cNvPr>
          <p:cNvSpPr/>
          <p:nvPr/>
        </p:nvSpPr>
        <p:spPr>
          <a:xfrm>
            <a:off x="4026931" y="4499740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67A6FF-94BA-5C45-94A1-CB06DAB6BAC8}"/>
              </a:ext>
            </a:extLst>
          </p:cNvPr>
          <p:cNvSpPr/>
          <p:nvPr/>
        </p:nvSpPr>
        <p:spPr>
          <a:xfrm>
            <a:off x="9492311" y="1376487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0907E-BDCC-5442-8CF6-D787CF93F688}"/>
              </a:ext>
            </a:extLst>
          </p:cNvPr>
          <p:cNvSpPr txBox="1"/>
          <p:nvPr/>
        </p:nvSpPr>
        <p:spPr>
          <a:xfrm>
            <a:off x="9081672" y="4746254"/>
            <a:ext cx="2541849" cy="183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Legend: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CPU1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CPU2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+mn-lt"/>
              </a:rPr>
              <a:t>CPU3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CPU4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9B9D"/>
                </a:solidFill>
                <a:latin typeface="+mn-lt"/>
              </a:rPr>
              <a:t>--- original 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--- modified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3053F1-7D7C-3148-AB49-C64C9182DA0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795378" y="3429000"/>
            <a:ext cx="22933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679279-2103-D54A-99F4-6FC995A84A5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626069" y="2530365"/>
            <a:ext cx="400863" cy="898635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E29CF4-0ECC-E148-860A-F796B5695D73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3626069" y="3429000"/>
            <a:ext cx="400862" cy="1366344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8073F8-1712-F149-A088-2BF4497450DA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452241" y="1712452"/>
            <a:ext cx="405382" cy="81791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06462-A7AE-A046-9012-FB8C1EF17D73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452241" y="2530365"/>
            <a:ext cx="405381" cy="8986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5A1E59-F554-F946-B775-DE6E342D8191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840340" y="1712452"/>
            <a:ext cx="405384" cy="8179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A9226-6262-9048-86A4-57C8050F293E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6840339" y="2530365"/>
            <a:ext cx="405385" cy="89863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7E3CB4-C234-C043-9D58-3FB02815489C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8671033" y="1672091"/>
            <a:ext cx="821278" cy="85827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AD8E85-73D3-464F-AB9C-C81BA70F3B60}"/>
              </a:ext>
            </a:extLst>
          </p:cNvPr>
          <p:cNvCxnSpPr>
            <a:cxnSpLocks/>
            <a:stCxn id="10" idx="3"/>
            <a:endCxn id="28" idx="1"/>
          </p:cNvCxnSpPr>
          <p:nvPr/>
        </p:nvCxnSpPr>
        <p:spPr>
          <a:xfrm>
            <a:off x="8671033" y="2530365"/>
            <a:ext cx="821278" cy="89896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E1740FB-0128-5E49-BE89-09DFD563C3F2}"/>
              </a:ext>
            </a:extLst>
          </p:cNvPr>
          <p:cNvSpPr/>
          <p:nvPr/>
        </p:nvSpPr>
        <p:spPr>
          <a:xfrm>
            <a:off x="9492311" y="3133729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EA57DA54-7EFC-8B4F-BD2B-C294CE3B9525}"/>
              </a:ext>
            </a:extLst>
          </p:cNvPr>
          <p:cNvSpPr/>
          <p:nvPr/>
        </p:nvSpPr>
        <p:spPr>
          <a:xfrm>
            <a:off x="472284" y="1156551"/>
            <a:ext cx="1805354" cy="1562834"/>
          </a:xfrm>
          <a:prstGeom prst="wedgeEllipseCallout">
            <a:avLst>
              <a:gd name="adj1" fmla="val -20833"/>
              <a:gd name="adj2" fmla="val 7300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Reads images from camera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189A950E-8024-2F44-8704-EFF3EEBC31DB}"/>
              </a:ext>
            </a:extLst>
          </p:cNvPr>
          <p:cNvSpPr/>
          <p:nvPr/>
        </p:nvSpPr>
        <p:spPr>
          <a:xfrm>
            <a:off x="1298081" y="3964837"/>
            <a:ext cx="2218841" cy="1562834"/>
          </a:xfrm>
          <a:prstGeom prst="wedgeEllipseCallout">
            <a:avLst>
              <a:gd name="adj1" fmla="val 14571"/>
              <a:gd name="adj2" fmla="val -6276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Rotates images 90deg clockwise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AFBDC121-160F-3D41-BFD3-AA2E30F5F580}"/>
              </a:ext>
            </a:extLst>
          </p:cNvPr>
          <p:cNvSpPr/>
          <p:nvPr/>
        </p:nvSpPr>
        <p:spPr>
          <a:xfrm>
            <a:off x="5452240" y="5201885"/>
            <a:ext cx="2320160" cy="1562834"/>
          </a:xfrm>
          <a:prstGeom prst="wedgeEllipseCallout">
            <a:avLst>
              <a:gd name="adj1" fmla="val -47842"/>
              <a:gd name="adj2" fmla="val -5976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Provides PVs like min, max intensity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C09B3F07-7F5D-2841-8829-ED196CAA542D}"/>
              </a:ext>
            </a:extLst>
          </p:cNvPr>
          <p:cNvSpPr/>
          <p:nvPr/>
        </p:nvSpPr>
        <p:spPr>
          <a:xfrm>
            <a:off x="2497015" y="912062"/>
            <a:ext cx="2955224" cy="1082465"/>
          </a:xfrm>
          <a:prstGeom prst="wedgeEllipseCallout">
            <a:avLst>
              <a:gd name="adj1" fmla="val 22372"/>
              <a:gd name="adj2" fmla="val 6910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Splits series of images into two channels equally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91AF6337-0F20-F942-A147-A310B50B2CC2}"/>
              </a:ext>
            </a:extLst>
          </p:cNvPr>
          <p:cNvSpPr/>
          <p:nvPr/>
        </p:nvSpPr>
        <p:spPr>
          <a:xfrm>
            <a:off x="7115907" y="608548"/>
            <a:ext cx="2376403" cy="1082465"/>
          </a:xfrm>
          <a:prstGeom prst="wedgeEllipseCallout">
            <a:avLst>
              <a:gd name="adj1" fmla="val -17612"/>
              <a:gd name="adj2" fmla="val 9401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Merges into single channel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704E68D2-1849-BD43-A096-DB2A5083B83D}"/>
              </a:ext>
            </a:extLst>
          </p:cNvPr>
          <p:cNvSpPr/>
          <p:nvPr/>
        </p:nvSpPr>
        <p:spPr>
          <a:xfrm>
            <a:off x="6916010" y="3665320"/>
            <a:ext cx="2376403" cy="1082465"/>
          </a:xfrm>
          <a:prstGeom prst="wedgeEllipseCallout">
            <a:avLst>
              <a:gd name="adj1" fmla="val -51157"/>
              <a:gd name="adj2" fmla="val -4677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 intensive operation</a:t>
            </a:r>
          </a:p>
        </p:txBody>
      </p:sp>
    </p:spTree>
    <p:extLst>
      <p:ext uri="{BB962C8B-B14F-4D97-AF65-F5344CB8AC3E}">
        <p14:creationId xmlns:p14="http://schemas.microsoft.com/office/powerpoint/2010/main" val="42308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‘</a:t>
            </a:r>
            <a:r>
              <a:rPr lang="en-US" dirty="0" err="1"/>
              <a:t>ADSimDetector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3" y="1563623"/>
            <a:ext cx="11859767" cy="4532377"/>
          </a:xfrm>
        </p:spPr>
        <p:txBody>
          <a:bodyPr/>
          <a:lstStyle/>
          <a:p>
            <a:r>
              <a:rPr lang="en-US" dirty="0"/>
              <a:t>Start IOC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AreaDetector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clear_settings.sh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start_sim_ioc.sh</a:t>
            </a:r>
            <a:endParaRPr lang="en-US" sz="2000" dirty="0">
              <a:latin typeface="Courier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 Display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﻿</a:t>
            </a:r>
            <a:r>
              <a:rPr lang="en-US" sz="2000" dirty="0" err="1">
                <a:latin typeface="Courier" pitchFamily="2" charset="0"/>
              </a:rPr>
              <a:t>css</a:t>
            </a:r>
            <a:r>
              <a:rPr lang="en-US" sz="2000" dirty="0">
                <a:latin typeface="Courier" pitchFamily="2" charset="0"/>
              </a:rPr>
              <a:t> -resource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AreaDetector</a:t>
            </a:r>
            <a:r>
              <a:rPr lang="en-US" sz="2000" dirty="0">
                <a:latin typeface="Courier" pitchFamily="2" charset="0"/>
              </a:rPr>
              <a:t>/0_AreaDetectorDemo.bob 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r>
              <a:rPr lang="en-US" dirty="0"/>
              <a:t>Select “Start” and “Enable”</a:t>
            </a: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620578-F438-D445-B159-104A4B81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139" y="129007"/>
            <a:ext cx="4769628" cy="409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00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E31016E-3F22-3E45-B92E-CE3CC92A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6226"/>
            <a:ext cx="4889912" cy="30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ADSimDetector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7063"/>
            <a:ext cx="5440681" cy="4664450"/>
          </a:xfrm>
        </p:spPr>
        <p:txBody>
          <a:bodyPr/>
          <a:lstStyle/>
          <a:p>
            <a:r>
              <a:rPr lang="en-US" dirty="0"/>
              <a:t>Open the “Detector” Page</a:t>
            </a:r>
          </a:p>
          <a:p>
            <a:r>
              <a:rPr lang="en-US" dirty="0"/>
              <a:t>Under “Collect”,</a:t>
            </a:r>
            <a:br>
              <a:rPr lang="en-US" dirty="0"/>
            </a:br>
            <a:r>
              <a:rPr lang="en-US" dirty="0"/>
              <a:t>set the “Acquire Period”</a:t>
            </a:r>
            <a:br>
              <a:rPr lang="en-US" dirty="0"/>
            </a:br>
            <a:r>
              <a:rPr lang="en-US" dirty="0"/>
              <a:t>to 0.5</a:t>
            </a:r>
          </a:p>
          <a:p>
            <a:r>
              <a:rPr lang="en-US" dirty="0"/>
              <a:t>Observe counter for images and rate on main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EB3506-C348-D249-ABD4-9169DA62C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95" y="427358"/>
            <a:ext cx="3771900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6055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Century Gothic</vt:lpstr>
      <vt:lpstr>Courier</vt:lpstr>
      <vt:lpstr>ORNL</vt:lpstr>
      <vt:lpstr>Area Detector</vt:lpstr>
      <vt:lpstr>Area Detector</vt:lpstr>
      <vt:lpstr>Features</vt:lpstr>
      <vt:lpstr>Disclaimer</vt:lpstr>
      <vt:lpstr>Vocabulary</vt:lpstr>
      <vt:lpstr>EPICS AreaDetector Architecture</vt:lpstr>
      <vt:lpstr>Configurable plugins mechanism</vt:lpstr>
      <vt:lpstr>Using ‘ADSimDetector’</vt:lpstr>
      <vt:lpstr>ADSimDetector</vt:lpstr>
      <vt:lpstr>NDPluginStdArrays</vt:lpstr>
      <vt:lpstr>NDPluginOverlay</vt:lpstr>
      <vt:lpstr>NDPluginOverlay.. Overlay #1</vt:lpstr>
      <vt:lpstr>What we did</vt:lpstr>
      <vt:lpstr>NDPluginStats</vt:lpstr>
      <vt:lpstr>NDPluginROI</vt:lpstr>
      <vt:lpstr>What we did</vt:lpstr>
      <vt:lpstr>More Plugins</vt:lpstr>
      <vt:lpstr>NDPluginPVA – Serve PVA ‘Image’</vt:lpstr>
      <vt:lpstr>NDPluginPVA – Serve PVA ‘Image’</vt:lpstr>
      <vt:lpstr>Area Detector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2026-06-17T17:50:33Z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